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78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2" r:id="rId20"/>
    <p:sldId id="273" r:id="rId21"/>
    <p:sldId id="275" r:id="rId22"/>
    <p:sldId id="274" r:id="rId23"/>
    <p:sldId id="276" r:id="rId24"/>
    <p:sldId id="277" r:id="rId25"/>
    <p:sldId id="271" r:id="rId26"/>
    <p:sldId id="27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79053" autoAdjust="0"/>
  </p:normalViewPr>
  <p:slideViewPr>
    <p:cSldViewPr>
      <p:cViewPr varScale="1">
        <p:scale>
          <a:sx n="93" d="100"/>
          <a:sy n="93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68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7881773399016"/>
          <c:y val="4.2654028436018961E-2"/>
          <c:w val="0.48522167487684792"/>
          <c:h val="0.82701421800947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920318725099601E-3"/>
                  <c:y val="9.9411379986919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R&amp;D Contracts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0634401569653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5826944"/>
        <c:axId val="85833216"/>
        <c:axId val="0"/>
      </c:bar3DChart>
      <c:catAx>
        <c:axId val="8582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8583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833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582694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3699220433266734"/>
          <c:y val="0.32938397406206577"/>
          <c:w val="0.35069240412112668"/>
          <c:h val="0.30331758530183728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B2C9E-4774-4B10-B731-7797D3025C30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88A43-F7AB-4335-B8F7-CAEBAF88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8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FABE23-DC57-493D-AA1D-81D403AD9D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401"/>
            <a:ext cx="503237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1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7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2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8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62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7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4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4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3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C9D7E1-4842-49E1-8EEE-68D12C6EA8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8A7B6C-1881-4A46-8396-9031A1EF78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bo.gov/" TargetMode="External"/><Relationship Id="rId2" Type="http://schemas.openxmlformats.org/officeDocument/2006/relationships/hyperlink" Target="http://oalm.od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hhs.gov/asfr/ogapa/acquisition/policies/index.html" TargetMode="External"/><Relationship Id="rId4" Type="http://schemas.openxmlformats.org/officeDocument/2006/relationships/hyperlink" Target="https://www.acquisition.gov/fa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sz="5400" dirty="0" smtClean="0"/>
              <a:t>NIH Research Contracts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8580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Richard L. Hartmann</a:t>
            </a:r>
          </a:p>
          <a:p>
            <a:r>
              <a:rPr lang="en-US" sz="2400" dirty="0" smtClean="0"/>
              <a:t>Chief, DMID Research Contracts Branch A</a:t>
            </a:r>
          </a:p>
          <a:p>
            <a:r>
              <a:rPr lang="en-US" sz="2400" dirty="0" smtClean="0"/>
              <a:t>National Institute of Allergy and Infectious Diseases</a:t>
            </a:r>
          </a:p>
          <a:p>
            <a:endParaRPr lang="en-US" sz="2400" dirty="0" smtClean="0"/>
          </a:p>
        </p:txBody>
      </p:sp>
      <p:pic>
        <p:nvPicPr>
          <p:cNvPr id="1026" name="Picture 2" descr="C:\Users\sknox\AppData\Local\Microsoft\Windows\Temporary Internet Files\Content.Outlook\2QAJM4VE\NIH_Master_Logo_With_Tag_2Color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36" y="6019800"/>
            <a:ext cx="4224528" cy="6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6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Cost-Reimbursement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Contract</a:t>
            </a:r>
            <a:r>
              <a:rPr lang="en-US" sz="2000" baseline="0" dirty="0" smtClean="0"/>
              <a:t> contains a negotiated </a:t>
            </a:r>
            <a:r>
              <a:rPr lang="en-US" sz="2000" dirty="0"/>
              <a:t>e</a:t>
            </a:r>
            <a:r>
              <a:rPr lang="en-US" sz="2000" baseline="0" dirty="0" smtClean="0"/>
              <a:t>stimate</a:t>
            </a:r>
          </a:p>
          <a:p>
            <a:pPr lvl="1"/>
            <a:r>
              <a:rPr lang="en-US" sz="2000" baseline="0" dirty="0" smtClean="0"/>
              <a:t>May or may not have a fixed </a:t>
            </a:r>
            <a:r>
              <a:rPr lang="en-US" sz="2000" dirty="0"/>
              <a:t>f</a:t>
            </a:r>
            <a:r>
              <a:rPr lang="en-US" sz="2000" baseline="0" dirty="0" smtClean="0"/>
              <a:t>ee</a:t>
            </a:r>
          </a:p>
          <a:p>
            <a:pPr lvl="1"/>
            <a:r>
              <a:rPr lang="en-US" sz="2000" dirty="0" smtClean="0"/>
              <a:t>Used when </a:t>
            </a:r>
          </a:p>
          <a:p>
            <a:pPr lvl="2"/>
            <a:r>
              <a:rPr lang="en-US" sz="2000" dirty="0" smtClean="0"/>
              <a:t>Uncertainties involved in contract performance do not permit costs to be estimated with sufficient accuracy to use any type of fixed-price contract. </a:t>
            </a:r>
          </a:p>
          <a:p>
            <a:pPr lvl="2"/>
            <a:r>
              <a:rPr lang="en-US" sz="2000" dirty="0" smtClean="0"/>
              <a:t>Used when costs cannot be estimated with sufficient accuracy to use any type of fixed-price contract. </a:t>
            </a:r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R</a:t>
            </a:r>
            <a:r>
              <a:rPr lang="en-US" sz="2000" dirty="0" smtClean="0"/>
              <a:t>esearch and Development (R&amp;D) contracts are cost-reimbursement</a:t>
            </a:r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/>
              <a:t>R&amp;D Contracts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525963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Concepts reviewed by Scientific Advisors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Approved</a:t>
            </a:r>
            <a:r>
              <a:rPr lang="en-US" sz="2200" baseline="0" dirty="0" smtClean="0"/>
              <a:t> concepts move forward to solicitation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baseline="0" dirty="0" smtClean="0"/>
              <a:t>Proposals are solicited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/>
              <a:t>Request For Proposals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/>
              <a:t>Broad Agency Announcements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Proposals are reviewed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Negotiations are conducted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Awards determinations</a:t>
            </a:r>
            <a:r>
              <a:rPr lang="en-US" sz="2200" baseline="0" dirty="0" smtClean="0"/>
              <a:t> are made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baseline="0" dirty="0" smtClean="0"/>
              <a:t>Contracts are awarded</a:t>
            </a:r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6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/>
              <a:t>Finding Contract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 smtClean="0"/>
              <a:t>Presolicitation</a:t>
            </a:r>
            <a:endParaRPr lang="en-US" sz="3200" dirty="0" smtClean="0"/>
          </a:p>
          <a:p>
            <a:pPr lvl="1"/>
            <a:r>
              <a:rPr lang="en-US" sz="2000" dirty="0" smtClean="0"/>
              <a:t>Concept clearances </a:t>
            </a:r>
            <a:r>
              <a:rPr lang="en-US" sz="2000" dirty="0"/>
              <a:t>p</a:t>
            </a:r>
            <a:r>
              <a:rPr lang="en-US" sz="2000" dirty="0" smtClean="0"/>
              <a:t>ublished on Institute/Center</a:t>
            </a:r>
            <a:r>
              <a:rPr lang="en-US" sz="2000" baseline="0" dirty="0" smtClean="0"/>
              <a:t> websites</a:t>
            </a:r>
          </a:p>
          <a:p>
            <a:pPr lvl="1"/>
            <a:r>
              <a:rPr lang="en-US" sz="2000" baseline="0" dirty="0" smtClean="0"/>
              <a:t>Requests For Information (RFIs)</a:t>
            </a:r>
          </a:p>
          <a:p>
            <a:pPr lvl="1"/>
            <a:r>
              <a:rPr lang="en-US" sz="2000" baseline="0" dirty="0" smtClean="0"/>
              <a:t>Sources Sought (SS)</a:t>
            </a:r>
          </a:p>
          <a:p>
            <a:pPr marL="457200" lvl="1" indent="0">
              <a:buNone/>
            </a:pPr>
            <a:endParaRPr lang="en-US" sz="2000" baseline="0" dirty="0" smtClean="0"/>
          </a:p>
          <a:p>
            <a:pPr lvl="0"/>
            <a:r>
              <a:rPr lang="en-US" sz="3200" dirty="0" smtClean="0"/>
              <a:t>Solicitations</a:t>
            </a:r>
          </a:p>
          <a:p>
            <a:pPr lvl="1"/>
            <a:r>
              <a:rPr lang="en-US" sz="2000" dirty="0" smtClean="0"/>
              <a:t>Requests for Proposals (RFPs)</a:t>
            </a:r>
          </a:p>
          <a:p>
            <a:pPr lvl="1"/>
            <a:r>
              <a:rPr lang="en-US" sz="2000" dirty="0" smtClean="0"/>
              <a:t>Broad Agency Announcements (BAAs</a:t>
            </a:r>
            <a:r>
              <a:rPr lang="en-US" dirty="0" smtClean="0"/>
              <a:t>)</a:t>
            </a:r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4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lvl="0"/>
            <a:r>
              <a:rPr lang="en-US" dirty="0" smtClean="0"/>
              <a:t> Finding Contract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 smtClean="0"/>
              <a:t>NIH Institutes &amp; Centers publish </a:t>
            </a:r>
            <a:r>
              <a:rPr lang="en-US" baseline="0" dirty="0" smtClean="0"/>
              <a:t>concept clearances on their websites</a:t>
            </a:r>
          </a:p>
          <a:p>
            <a:pPr marL="0" lvl="0" indent="0">
              <a:buNone/>
            </a:pPr>
            <a:endParaRPr lang="en-US" baseline="0" dirty="0" smtClean="0"/>
          </a:p>
          <a:p>
            <a:pPr marL="0" lvl="0" indent="0">
              <a:buNone/>
            </a:pPr>
            <a:r>
              <a:rPr lang="en-US" baseline="0" dirty="0" smtClean="0"/>
              <a:t>All Contract Notices </a:t>
            </a:r>
          </a:p>
          <a:p>
            <a:pPr lvl="1"/>
            <a:r>
              <a:rPr lang="en-US" dirty="0" smtClean="0"/>
              <a:t>Requests for Information</a:t>
            </a:r>
          </a:p>
          <a:p>
            <a:pPr lvl="1"/>
            <a:r>
              <a:rPr lang="en-US" dirty="0" smtClean="0"/>
              <a:t>Sources Sought</a:t>
            </a:r>
          </a:p>
          <a:p>
            <a:pPr lvl="1"/>
            <a:r>
              <a:rPr lang="en-US" dirty="0" smtClean="0"/>
              <a:t>Solicitations</a:t>
            </a:r>
          </a:p>
          <a:p>
            <a:pPr lvl="1"/>
            <a:r>
              <a:rPr lang="en-US" dirty="0" smtClean="0"/>
              <a:t>Requests for Proposals</a:t>
            </a:r>
          </a:p>
          <a:p>
            <a:pPr lvl="1"/>
            <a:r>
              <a:rPr lang="en-US" dirty="0" smtClean="0"/>
              <a:t>Broad Agency Announcements</a:t>
            </a:r>
            <a:endParaRPr lang="en-US" dirty="0"/>
          </a:p>
          <a:p>
            <a:pPr marL="0" lvl="0" indent="0">
              <a:buNone/>
            </a:pPr>
            <a:r>
              <a:rPr lang="en-US" baseline="0" dirty="0" smtClean="0"/>
              <a:t>are published in </a:t>
            </a:r>
            <a:r>
              <a:rPr lang="en-US" baseline="0" dirty="0" err="1" smtClean="0"/>
              <a:t>FedBizOpps</a:t>
            </a:r>
            <a:r>
              <a:rPr lang="en-US" baseline="0" dirty="0" smtClean="0"/>
              <a:t> - https://www.fbo.gov/</a:t>
            </a:r>
            <a:endParaRPr lang="en-US" dirty="0" smtClean="0"/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9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/>
          <a:stretch/>
        </p:blipFill>
        <p:spPr bwMode="auto">
          <a:xfrm>
            <a:off x="265113" y="301083"/>
            <a:ext cx="8613775" cy="63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1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r>
              <a:rPr lang="en-US" baseline="0" dirty="0" smtClean="0"/>
              <a:t> of Proposals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Contracts</a:t>
            </a:r>
            <a:r>
              <a:rPr lang="en-US" baseline="0" dirty="0" smtClean="0"/>
              <a:t> awards from proposals are usually made on the basis of BEST VALUE.</a:t>
            </a:r>
          </a:p>
          <a:p>
            <a:r>
              <a:rPr lang="en-US" dirty="0" smtClean="0"/>
              <a:t>Evaluation Factors for Award</a:t>
            </a:r>
          </a:p>
          <a:p>
            <a:pPr lvl="1"/>
            <a:r>
              <a:rPr lang="en-US" dirty="0" smtClean="0"/>
              <a:t>Technical Criteria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Past Performance</a:t>
            </a:r>
          </a:p>
          <a:p>
            <a:pPr lvl="1"/>
            <a:r>
              <a:rPr lang="en-US" dirty="0" smtClean="0"/>
              <a:t>Small Disadvantaged Business Participation</a:t>
            </a:r>
          </a:p>
          <a:p>
            <a:r>
              <a:rPr lang="en-US" dirty="0" smtClean="0"/>
              <a:t>Best Value considers all factors based on the relative </a:t>
            </a:r>
            <a:r>
              <a:rPr lang="en-US" dirty="0"/>
              <a:t>i</a:t>
            </a:r>
            <a:r>
              <a:rPr lang="en-US" dirty="0" smtClean="0"/>
              <a:t>mportance</a:t>
            </a:r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3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2271383"/>
            <a:ext cx="8229600" cy="4525963"/>
          </a:xfrm>
        </p:spPr>
        <p:txBody>
          <a:bodyPr/>
          <a:lstStyle/>
          <a:p>
            <a:r>
              <a:rPr lang="en-US" dirty="0" smtClean="0"/>
              <a:t>Technical evaluation criteria are reviewed by independent Peer</a:t>
            </a:r>
            <a:r>
              <a:rPr lang="en-US" baseline="0" dirty="0" smtClean="0"/>
              <a:t> Review</a:t>
            </a:r>
          </a:p>
          <a:p>
            <a:r>
              <a:rPr lang="en-US" baseline="0" dirty="0" smtClean="0"/>
              <a:t>Sample technical evaluation criteria</a:t>
            </a:r>
          </a:p>
          <a:p>
            <a:pPr lvl="1"/>
            <a:r>
              <a:rPr lang="en-US" dirty="0" smtClean="0"/>
              <a:t>Technical Approach</a:t>
            </a:r>
          </a:p>
          <a:p>
            <a:pPr lvl="1"/>
            <a:r>
              <a:rPr lang="en-US" dirty="0" smtClean="0"/>
              <a:t>Personnel</a:t>
            </a:r>
          </a:p>
          <a:p>
            <a:pPr lvl="1"/>
            <a:r>
              <a:rPr lang="en-US" dirty="0" smtClean="0"/>
              <a:t>Facilities</a:t>
            </a:r>
          </a:p>
          <a:p>
            <a:r>
              <a:rPr lang="en-US" dirty="0" smtClean="0"/>
              <a:t>Technical criteria are often weighted</a:t>
            </a:r>
          </a:p>
          <a:p>
            <a:r>
              <a:rPr lang="en-US" dirty="0" smtClean="0"/>
              <a:t>Reviewers determine </a:t>
            </a:r>
            <a:r>
              <a:rPr lang="en-US" dirty="0"/>
              <a:t>t</a:t>
            </a:r>
            <a:r>
              <a:rPr lang="en-US" dirty="0" smtClean="0"/>
              <a:t>echnical </a:t>
            </a:r>
            <a:r>
              <a:rPr lang="en-US" dirty="0"/>
              <a:t>a</a:t>
            </a:r>
            <a:r>
              <a:rPr lang="en-US" dirty="0" smtClean="0"/>
              <a:t>cceptability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Technical Evaluations</a:t>
            </a:r>
            <a:endParaRPr lang="en-US" dirty="0"/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8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r>
              <a:rPr lang="en-US" baseline="0" dirty="0" smtClean="0"/>
              <a:t> of </a:t>
            </a:r>
            <a:r>
              <a:rPr lang="en-US" dirty="0" smtClean="0"/>
              <a:t>Cost and Other Factors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2365491"/>
            <a:ext cx="8229600" cy="4525963"/>
          </a:xfrm>
        </p:spPr>
        <p:txBody>
          <a:bodyPr/>
          <a:lstStyle/>
          <a:p>
            <a:r>
              <a:rPr lang="en-US" dirty="0" smtClean="0"/>
              <a:t>NIH </a:t>
            </a:r>
            <a:r>
              <a:rPr lang="en-US" baseline="0" dirty="0" smtClean="0"/>
              <a:t>staff review the other </a:t>
            </a:r>
            <a:r>
              <a:rPr lang="en-US" dirty="0"/>
              <a:t>f</a:t>
            </a:r>
            <a:r>
              <a:rPr lang="en-US" baseline="0" dirty="0" smtClean="0"/>
              <a:t>actors</a:t>
            </a:r>
          </a:p>
          <a:p>
            <a:pPr lvl="0"/>
            <a:r>
              <a:rPr lang="en-US" dirty="0" smtClean="0"/>
              <a:t>Cost reasonableness</a:t>
            </a:r>
            <a:r>
              <a:rPr lang="en-US" baseline="0" dirty="0" smtClean="0"/>
              <a:t> of the cost </a:t>
            </a:r>
            <a:r>
              <a:rPr lang="en-US" dirty="0"/>
              <a:t>p</a:t>
            </a:r>
            <a:r>
              <a:rPr lang="en-US" baseline="0" dirty="0" smtClean="0"/>
              <a:t>roposal</a:t>
            </a:r>
          </a:p>
          <a:p>
            <a:pPr lvl="0"/>
            <a:r>
              <a:rPr lang="en-US" baseline="0" dirty="0" smtClean="0"/>
              <a:t>Examination of past </a:t>
            </a:r>
            <a:r>
              <a:rPr lang="en-US" dirty="0"/>
              <a:t>p</a:t>
            </a:r>
            <a:r>
              <a:rPr lang="en-US" baseline="0" dirty="0" smtClean="0"/>
              <a:t>erformance</a:t>
            </a:r>
          </a:p>
          <a:p>
            <a:pPr lvl="0"/>
            <a:r>
              <a:rPr lang="en-US" baseline="0" dirty="0" smtClean="0"/>
              <a:t>Review of Small Disadvantaged Business participation</a:t>
            </a:r>
          </a:p>
        </p:txBody>
      </p:sp>
      <p:pic>
        <p:nvPicPr>
          <p:cNvPr id="7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9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aseline="0" dirty="0" smtClean="0"/>
              <a:t>Establish a rating of all </a:t>
            </a:r>
            <a:r>
              <a:rPr lang="en-US" sz="2400" dirty="0"/>
              <a:t>p</a:t>
            </a:r>
            <a:r>
              <a:rPr lang="en-US" sz="2400" baseline="0" dirty="0" smtClean="0"/>
              <a:t>roposals based on all </a:t>
            </a:r>
            <a:r>
              <a:rPr lang="en-US" sz="2400" dirty="0"/>
              <a:t>e</a:t>
            </a:r>
            <a:r>
              <a:rPr lang="en-US" sz="2400" baseline="0" dirty="0" smtClean="0"/>
              <a:t>valuation </a:t>
            </a:r>
            <a:r>
              <a:rPr lang="en-US" sz="2400" dirty="0"/>
              <a:t>f</a:t>
            </a:r>
            <a:r>
              <a:rPr lang="en-US" sz="2400" baseline="0" dirty="0" smtClean="0"/>
              <a:t>actors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 smtClean="0"/>
              <a:t>Establish a competitive </a:t>
            </a:r>
            <a:r>
              <a:rPr lang="en-US" sz="2400" dirty="0"/>
              <a:t>r</a:t>
            </a:r>
            <a:r>
              <a:rPr lang="en-US" sz="2400" dirty="0" smtClean="0"/>
              <a:t>ange of the most </a:t>
            </a:r>
            <a:r>
              <a:rPr lang="en-US" sz="2400" dirty="0"/>
              <a:t>h</a:t>
            </a:r>
            <a:r>
              <a:rPr lang="en-US" sz="2400" dirty="0" smtClean="0"/>
              <a:t>ighly </a:t>
            </a:r>
            <a:r>
              <a:rPr lang="en-US" sz="2400" dirty="0"/>
              <a:t>r</a:t>
            </a:r>
            <a:r>
              <a:rPr lang="en-US" sz="2400" dirty="0" smtClean="0"/>
              <a:t>ated </a:t>
            </a:r>
            <a:r>
              <a:rPr lang="en-US" sz="2400" dirty="0"/>
              <a:t>p</a:t>
            </a:r>
            <a:r>
              <a:rPr lang="en-US" sz="2400" dirty="0" smtClean="0"/>
              <a:t>roposals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Negotiate with the </a:t>
            </a:r>
            <a:r>
              <a:rPr lang="en-US" sz="2400" dirty="0"/>
              <a:t>o</a:t>
            </a:r>
            <a:r>
              <a:rPr lang="en-US" sz="2400" dirty="0" smtClean="0"/>
              <a:t>fferors of the most </a:t>
            </a:r>
            <a:r>
              <a:rPr lang="en-US" sz="2400" dirty="0"/>
              <a:t>h</a:t>
            </a:r>
            <a:r>
              <a:rPr lang="en-US" sz="2400" dirty="0" smtClean="0"/>
              <a:t>ighly </a:t>
            </a:r>
            <a:r>
              <a:rPr lang="en-US" sz="2400" dirty="0"/>
              <a:t>r</a:t>
            </a:r>
            <a:r>
              <a:rPr lang="en-US" sz="2400" dirty="0" smtClean="0"/>
              <a:t>ated </a:t>
            </a:r>
            <a:r>
              <a:rPr lang="en-US" sz="2400" dirty="0"/>
              <a:t>p</a:t>
            </a:r>
            <a:r>
              <a:rPr lang="en-US" sz="2400" dirty="0" smtClean="0"/>
              <a:t>roposals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 smtClean="0"/>
              <a:t>Request Final Proposal Revisions (FPRs)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Competitive Range and Negotiations</a:t>
            </a:r>
            <a:endParaRPr lang="en-US" dirty="0"/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8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26670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negotiations conclude, the Contracting Officer evaluates the Final Revised Proposals against the Evaluation Factors described in the solicitation to determine which vendor is awarded a contract.</a:t>
            </a:r>
            <a:endParaRPr lang="en-US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Award Selection</a:t>
            </a:r>
            <a:endParaRPr lang="en-US" dirty="0"/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8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Research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Contracts at the NIH</a:t>
            </a:r>
          </a:p>
          <a:p>
            <a:r>
              <a:rPr lang="en-US" dirty="0" smtClean="0"/>
              <a:t>Difference</a:t>
            </a:r>
            <a:r>
              <a:rPr lang="en-US" baseline="0" dirty="0" smtClean="0"/>
              <a:t> between Contracts and Grants</a:t>
            </a:r>
          </a:p>
          <a:p>
            <a:r>
              <a:rPr lang="en-US" baseline="0" dirty="0" smtClean="0"/>
              <a:t>Why compete for a contract?</a:t>
            </a:r>
          </a:p>
          <a:p>
            <a:r>
              <a:rPr lang="en-US" baseline="0" dirty="0" smtClean="0"/>
              <a:t>The Contract Award Process</a:t>
            </a:r>
          </a:p>
        </p:txBody>
      </p:sp>
      <p:pic>
        <p:nvPicPr>
          <p:cNvPr id="4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5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381000" y="21336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READ THE SOLICTATION!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solicitation should contain all the information needed to prepare a proposal.</a:t>
            </a:r>
          </a:p>
          <a:p>
            <a:r>
              <a:rPr lang="en-US" baseline="0" dirty="0" smtClean="0"/>
              <a:t>Statement of Work (SOW) or Statement of Objectives (SOO)</a:t>
            </a:r>
          </a:p>
          <a:p>
            <a:r>
              <a:rPr lang="en-US" baseline="0" dirty="0" smtClean="0"/>
              <a:t>Instructions to offerors </a:t>
            </a:r>
          </a:p>
          <a:p>
            <a:pPr lvl="1"/>
            <a:r>
              <a:rPr lang="en-US" baseline="0" dirty="0" smtClean="0"/>
              <a:t>Type of contract</a:t>
            </a:r>
          </a:p>
          <a:p>
            <a:pPr lvl="1"/>
            <a:r>
              <a:rPr lang="en-US" baseline="0" dirty="0" smtClean="0"/>
              <a:t>Set- Aside restrictions</a:t>
            </a:r>
          </a:p>
          <a:p>
            <a:pPr lvl="1"/>
            <a:r>
              <a:rPr lang="en-US" baseline="0" dirty="0" smtClean="0"/>
              <a:t>How and where to submit the proposal</a:t>
            </a:r>
          </a:p>
          <a:p>
            <a:pPr lvl="0"/>
            <a:r>
              <a:rPr lang="en-US" baseline="0" dirty="0" smtClean="0"/>
              <a:t>Evaluation factors for award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 Should You Submit a Proposal?  </a:t>
            </a:r>
            <a:endParaRPr lang="en-US" dirty="0"/>
          </a:p>
        </p:txBody>
      </p:sp>
      <p:pic>
        <p:nvPicPr>
          <p:cNvPr id="7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51" y="5984430"/>
            <a:ext cx="502897" cy="4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0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/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to Consider in a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</p:spPr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Can you convince </a:t>
            </a:r>
            <a:r>
              <a:rPr lang="en-US" dirty="0"/>
              <a:t>r</a:t>
            </a:r>
            <a:r>
              <a:rPr lang="en-US" baseline="0" dirty="0" smtClean="0"/>
              <a:t>eviewers of your technical </a:t>
            </a:r>
            <a:r>
              <a:rPr lang="en-US" dirty="0"/>
              <a:t>a</a:t>
            </a:r>
            <a:r>
              <a:rPr lang="en-US" baseline="0" dirty="0" smtClean="0"/>
              <a:t>bilities?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Demonstrate</a:t>
            </a:r>
            <a:r>
              <a:rPr lang="en-US" baseline="0" dirty="0" smtClean="0"/>
              <a:t> your understanding of the requirement.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Demonstrate the soundness of your technical </a:t>
            </a:r>
            <a:r>
              <a:rPr lang="en-US" dirty="0"/>
              <a:t>a</a:t>
            </a:r>
            <a:r>
              <a:rPr lang="en-US" baseline="0" dirty="0" smtClean="0"/>
              <a:t>pproach.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Show the strengths of your technical </a:t>
            </a:r>
            <a:r>
              <a:rPr lang="en-US" dirty="0"/>
              <a:t>t</a:t>
            </a:r>
            <a:r>
              <a:rPr lang="en-US" baseline="0" dirty="0" smtClean="0"/>
              <a:t>eam.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Present facilities </a:t>
            </a:r>
            <a:endParaRPr lang="en-US" dirty="0" smtClean="0"/>
          </a:p>
          <a:p>
            <a:r>
              <a:rPr lang="en-US" baseline="0" dirty="0" smtClean="0"/>
              <a:t>Can my proposal be cost </a:t>
            </a:r>
            <a:r>
              <a:rPr lang="en-US" dirty="0"/>
              <a:t>c</a:t>
            </a:r>
            <a:r>
              <a:rPr lang="en-US" baseline="0" dirty="0" smtClean="0"/>
              <a:t>ompetitive?</a:t>
            </a:r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6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NIH Office of Acquisition and Logistics Management (OALM) </a:t>
            </a:r>
            <a:r>
              <a:rPr lang="en-US" sz="2000" dirty="0" smtClean="0">
                <a:hlinkClick r:id="rId2"/>
              </a:rPr>
              <a:t>http://oalm.od.nih.gov/</a:t>
            </a:r>
            <a:endParaRPr lang="en-US" sz="2000" dirty="0" smtClean="0"/>
          </a:p>
          <a:p>
            <a:pPr marL="0">
              <a:spcBef>
                <a:spcPts val="0"/>
              </a:spcBef>
              <a:spcAft>
                <a:spcPts val="1800"/>
              </a:spcAft>
            </a:pPr>
            <a:r>
              <a:rPr lang="en-US" sz="2000" dirty="0" err="1" smtClean="0"/>
              <a:t>FedBizOpps</a:t>
            </a:r>
            <a:r>
              <a:rPr lang="en-US" sz="2000" dirty="0" smtClean="0"/>
              <a:t>  </a:t>
            </a:r>
            <a:r>
              <a:rPr lang="en-US" sz="2000" dirty="0" smtClean="0">
                <a:hlinkClick r:id="rId3"/>
              </a:rPr>
              <a:t>https://www.fbo.gov/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Federal Acquisition Regulations (FAR)    </a:t>
            </a:r>
            <a:r>
              <a:rPr lang="en-US" sz="2000" dirty="0" smtClean="0">
                <a:hlinkClick r:id="rId4"/>
              </a:rPr>
              <a:t>https://www.acquisition.gov/far/ 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Department of Health and Human Services Acquisition Policies and Guidance </a:t>
            </a:r>
            <a:r>
              <a:rPr lang="en-US" sz="2000" dirty="0" smtClean="0">
                <a:hlinkClick r:id="rId5"/>
              </a:rPr>
              <a:t>http://www.hhs.gov/asfr/ogapa/acquisition/policies/index.html</a:t>
            </a:r>
            <a:endParaRPr lang="en-US" sz="2000" dirty="0"/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roup of scientific-related photos&#10;" title="Group of scientific-related photo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96000" contrast="96000"/>
            <a:alphaModFix amt="50000"/>
          </a:blip>
          <a:srcRect l="10278"/>
          <a:stretch>
            <a:fillRect/>
          </a:stretch>
        </p:blipFill>
        <p:spPr bwMode="auto">
          <a:xfrm>
            <a:off x="0" y="-199072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pSp>
        <p:nvGrpSpPr>
          <p:cNvPr id="9" name="Group 8" descr="Scientific related Photos" title="NIH...Turning discovery into Health"/>
          <p:cNvGrpSpPr/>
          <p:nvPr/>
        </p:nvGrpSpPr>
        <p:grpSpPr>
          <a:xfrm>
            <a:off x="131762" y="4144960"/>
            <a:ext cx="9562232" cy="2636840"/>
            <a:chOff x="131762" y="4144960"/>
            <a:chExt cx="9562232" cy="263684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09600" y="5730982"/>
              <a:ext cx="9084394" cy="1050818"/>
              <a:chOff x="603912" y="3241675"/>
              <a:chExt cx="9084394" cy="1050818"/>
            </a:xfrm>
          </p:grpSpPr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603912" y="3241675"/>
                <a:ext cx="4335462" cy="882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/>
                </a:r>
                <a:b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</a:br>
                <a:r>
                  <a:rPr lang="en-US" sz="54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NIH</a:t>
                </a:r>
                <a:r>
                  <a:rPr lang="en-US" sz="88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…</a:t>
                </a:r>
                <a: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/>
                </a:r>
                <a:b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</a:br>
                <a:endParaRPr lang="en-US" sz="9600" b="1" dirty="0">
                  <a:solidFill>
                    <a:srgbClr val="073E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3042312" y="3535363"/>
                <a:ext cx="6645994" cy="757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Turning</a:t>
                </a:r>
                <a:r>
                  <a:rPr lang="en-US" sz="4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 </a:t>
                </a:r>
                <a:r>
                  <a:rPr lang="en-US" sz="2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Discovery</a:t>
                </a:r>
                <a:r>
                  <a:rPr lang="en-US" sz="4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 </a:t>
                </a:r>
                <a:r>
                  <a:rPr lang="en-US" sz="2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Into</a:t>
                </a:r>
                <a:r>
                  <a:rPr lang="en-US" sz="4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 </a:t>
                </a:r>
                <a:r>
                  <a:rPr lang="en-US" sz="2800" spc="70" dirty="0" smtClean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Health</a:t>
                </a:r>
                <a:endParaRPr lang="en-US" sz="4800" spc="70" baseline="30000" dirty="0">
                  <a:solidFill>
                    <a:srgbClr val="073E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pitchFamily="34" charset="-128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1762" y="4144960"/>
              <a:ext cx="8707438" cy="1646240"/>
              <a:chOff x="241300" y="4952998"/>
              <a:chExt cx="8707438" cy="1646240"/>
            </a:xfrm>
          </p:grpSpPr>
          <p:pic>
            <p:nvPicPr>
              <p:cNvPr id="17" name="Picture 16" descr="nci-Doctor Patient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6477000" y="4952998"/>
                <a:ext cx="2471738" cy="16462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2438627" y="4953000"/>
                <a:ext cx="2147887" cy="16462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" name="Picture 26" descr="Hybrid cells with biomarker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241300" y="4953000"/>
                <a:ext cx="2117725" cy="16462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969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4659313" y="4952999"/>
                <a:ext cx="1739900" cy="16462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WE VALUE YOUR INPUT!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2133600"/>
          </a:xfrm>
        </p:spPr>
        <p:txBody>
          <a:bodyPr>
            <a:normAutofit fontScale="40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 smtClean="0">
                <a:solidFill>
                  <a:srgbClr val="002060"/>
                </a:solidFill>
                <a:latin typeface="Arial Black" pitchFamily="34" charset="0"/>
              </a:rPr>
              <a:t>2014 NIH REGIONAL SEMINAR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9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  <a:t>   Session Evaluations: http://surveymonkey.com/s/nihsessions</a:t>
            </a:r>
            <a:b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  <a:t>   Overall Evaluations:  http://surveymonkey.com/s/nihoverall</a:t>
            </a:r>
            <a:endParaRPr lang="en-US" sz="4900" dirty="0" smtClean="0">
              <a:solidFill>
                <a:schemeClr val="tx1"/>
              </a:solidFill>
            </a:endParaRPr>
          </a:p>
          <a:p>
            <a:endParaRPr lang="en-US" sz="4900" b="1" dirty="0" smtClean="0">
              <a:solidFill>
                <a:srgbClr val="00518E"/>
              </a:solidFill>
              <a:latin typeface="Arial Black" pitchFamily="34" charset="0"/>
            </a:endParaRPr>
          </a:p>
          <a:p>
            <a:endParaRPr lang="en-US" sz="4900" b="1" dirty="0">
              <a:solidFill>
                <a:srgbClr val="00518E"/>
              </a:solidFill>
              <a:latin typeface="Arial Black" pitchFamily="34" charset="0"/>
            </a:endParaRPr>
          </a:p>
          <a:p>
            <a:endParaRPr lang="en-US" sz="4900" dirty="0" smtClean="0">
              <a:solidFill>
                <a:prstClr val="black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FBBC-5701-4823-B1B4-67B5041A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9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67" y="381000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/>
              <a:t>FY12 NIH Spending</a:t>
            </a:r>
            <a:br>
              <a:rPr lang="en-US" sz="4400" dirty="0" smtClean="0"/>
            </a:br>
            <a:r>
              <a:rPr lang="en-US" sz="2800" dirty="0" smtClean="0"/>
              <a:t>Grants v/s R&amp;D contracts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1800" dirty="0" smtClean="0"/>
              <a:t>(in Billions) </a:t>
            </a:r>
            <a:endParaRPr lang="en-US" sz="180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57840"/>
              </p:ext>
            </p:extLst>
          </p:nvPr>
        </p:nvGraphicFramePr>
        <p:xfrm>
          <a:off x="1384300" y="2362200"/>
          <a:ext cx="6375400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51" y="5984430"/>
            <a:ext cx="502897" cy="4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9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75"/>
            <a:ext cx="8229600" cy="1143000"/>
          </a:xfrm>
        </p:spPr>
        <p:txBody>
          <a:bodyPr/>
          <a:lstStyle/>
          <a:p>
            <a:r>
              <a:rPr lang="en-US" dirty="0" smtClean="0"/>
              <a:t>NIH Contract</a:t>
            </a:r>
            <a:r>
              <a:rPr lang="en-US" baseline="0" dirty="0" smtClean="0"/>
              <a:t> Spending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27052" r="9190" b="13161"/>
          <a:stretch/>
        </p:blipFill>
        <p:spPr bwMode="auto">
          <a:xfrm>
            <a:off x="976044" y="1371600"/>
            <a:ext cx="7191911" cy="54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6044" y="1524000"/>
            <a:ext cx="169095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10" y="5980657"/>
            <a:ext cx="502897" cy="4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7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NIH R&amp;D Contracts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26029" r="9791" b="13958"/>
          <a:stretch/>
        </p:blipFill>
        <p:spPr bwMode="auto">
          <a:xfrm>
            <a:off x="996593" y="1371600"/>
            <a:ext cx="7150815" cy="54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6044" y="1676400"/>
            <a:ext cx="169095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51" y="5988204"/>
            <a:ext cx="502897" cy="4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6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Contracts vs.</a:t>
            </a:r>
            <a:r>
              <a:rPr lang="en-US" baseline="0" dirty="0" smtClean="0"/>
              <a:t> Grants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09600"/>
          </a:xfrm>
        </p:spPr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09600"/>
          </a:xfrm>
        </p:spPr>
        <p:txBody>
          <a:bodyPr/>
          <a:lstStyle/>
          <a:p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2060448"/>
            <a:ext cx="4041648" cy="39136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“Gift” from the Government</a:t>
            </a:r>
          </a:p>
          <a:p>
            <a:r>
              <a:rPr lang="en-US" dirty="0" smtClean="0"/>
              <a:t>Used to support the research for the public </a:t>
            </a:r>
            <a:r>
              <a:rPr lang="en-US" dirty="0"/>
              <a:t>g</a:t>
            </a:r>
            <a:r>
              <a:rPr lang="en-US" dirty="0" smtClean="0"/>
              <a:t>ood</a:t>
            </a:r>
          </a:p>
          <a:p>
            <a:r>
              <a:rPr lang="en-US" dirty="0" smtClean="0"/>
              <a:t>Peer review of broad </a:t>
            </a:r>
            <a:r>
              <a:rPr lang="en-US" dirty="0"/>
              <a:t>c</a:t>
            </a:r>
            <a:r>
              <a:rPr lang="en-US" dirty="0" smtClean="0"/>
              <a:t>riteria</a:t>
            </a:r>
          </a:p>
          <a:p>
            <a:r>
              <a:rPr lang="en-US" dirty="0" smtClean="0"/>
              <a:t>Grants policy</a:t>
            </a:r>
          </a:p>
          <a:p>
            <a:r>
              <a:rPr lang="en-US" dirty="0" smtClean="0"/>
              <a:t>Limited Government oversight and control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72584" y="2060448"/>
            <a:ext cx="4041648" cy="39131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Legally </a:t>
            </a:r>
            <a:r>
              <a:rPr lang="en-US" dirty="0"/>
              <a:t>b</a:t>
            </a:r>
            <a:r>
              <a:rPr lang="en-US" dirty="0" smtClean="0"/>
              <a:t>inding </a:t>
            </a:r>
            <a:r>
              <a:rPr lang="en-US" dirty="0"/>
              <a:t>a</a:t>
            </a:r>
            <a:r>
              <a:rPr lang="en-US" dirty="0" smtClean="0"/>
              <a:t>greement </a:t>
            </a:r>
            <a:r>
              <a:rPr lang="en-US" dirty="0"/>
              <a:t>b</a:t>
            </a:r>
            <a:r>
              <a:rPr lang="en-US" dirty="0" smtClean="0"/>
              <a:t>etween the Parties</a:t>
            </a:r>
          </a:p>
          <a:p>
            <a:r>
              <a:rPr lang="en-US" dirty="0" smtClean="0"/>
              <a:t>Used when the primary purpose is to acquire goods or services for the direct use or benefit of the Government. </a:t>
            </a:r>
          </a:p>
          <a:p>
            <a:r>
              <a:rPr lang="en-US" dirty="0" smtClean="0"/>
              <a:t>Award based on stated evaluation </a:t>
            </a:r>
            <a:r>
              <a:rPr lang="en-US" dirty="0"/>
              <a:t>f</a:t>
            </a:r>
            <a:r>
              <a:rPr lang="en-US" dirty="0" smtClean="0"/>
              <a:t>actors</a:t>
            </a:r>
          </a:p>
          <a:p>
            <a:r>
              <a:rPr lang="en-US" dirty="0" smtClean="0"/>
              <a:t>Law, regulation and policy</a:t>
            </a:r>
          </a:p>
          <a:p>
            <a:r>
              <a:rPr lang="en-US" dirty="0" smtClean="0"/>
              <a:t>Awards may be protested</a:t>
            </a:r>
          </a:p>
          <a:p>
            <a:r>
              <a:rPr lang="en-US" dirty="0" smtClean="0"/>
              <a:t>Negotiated</a:t>
            </a:r>
          </a:p>
          <a:p>
            <a:r>
              <a:rPr lang="en-US" dirty="0" smtClean="0"/>
              <a:t>More Government oversight and control</a:t>
            </a:r>
          </a:p>
        </p:txBody>
      </p:sp>
      <p:pic>
        <p:nvPicPr>
          <p:cNvPr id="10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7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/>
              <a:t>Similarities of Grants and Contracts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Required compliance with regulations and policies, such as animal welfare, human subjects protection, fiscal management and administrative compliance</a:t>
            </a:r>
          </a:p>
          <a:p>
            <a:r>
              <a:rPr lang="en-US" dirty="0" smtClean="0"/>
              <a:t>Submission of invoices and technical progress reports</a:t>
            </a:r>
          </a:p>
          <a:p>
            <a:r>
              <a:rPr lang="en-US" dirty="0" smtClean="0"/>
              <a:t>Peer review of concepts and proposals including use of Scientific Review Officers</a:t>
            </a:r>
          </a:p>
          <a:p>
            <a:r>
              <a:rPr lang="en-US" dirty="0" smtClean="0"/>
              <a:t>Team approach to contract management</a:t>
            </a:r>
          </a:p>
          <a:p>
            <a:endParaRPr lang="en-US" dirty="0"/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0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Contract?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Legal document binding parties </a:t>
            </a:r>
          </a:p>
          <a:p>
            <a:r>
              <a:rPr lang="en-US" dirty="0" smtClean="0"/>
              <a:t>Quid pro Quo</a:t>
            </a:r>
          </a:p>
          <a:p>
            <a:r>
              <a:rPr lang="en-US" dirty="0" smtClean="0"/>
              <a:t>Defined requirement</a:t>
            </a:r>
          </a:p>
          <a:p>
            <a:r>
              <a:rPr lang="en-US" dirty="0" smtClean="0"/>
              <a:t>Specific deliverables</a:t>
            </a:r>
          </a:p>
          <a:p>
            <a:r>
              <a:rPr lang="en-US" dirty="0" smtClean="0"/>
              <a:t>Defined schedule</a:t>
            </a:r>
          </a:p>
          <a:p>
            <a:r>
              <a:rPr lang="en-US" dirty="0" smtClean="0"/>
              <a:t>Cost or price based</a:t>
            </a:r>
          </a:p>
        </p:txBody>
      </p:sp>
      <p:pic>
        <p:nvPicPr>
          <p:cNvPr id="5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Types of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71383"/>
            <a:ext cx="8229600" cy="2986417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Fixed</a:t>
            </a:r>
            <a:r>
              <a:rPr lang="en-US" sz="2800" baseline="0" dirty="0" smtClean="0"/>
              <a:t> Price </a:t>
            </a:r>
          </a:p>
          <a:p>
            <a:pPr lvl="1"/>
            <a:r>
              <a:rPr lang="en-US" sz="2400" baseline="0" dirty="0" smtClean="0"/>
              <a:t>Firm or adjustable price for delivery of a product or </a:t>
            </a:r>
            <a:r>
              <a:rPr lang="en-US" sz="2400" dirty="0" smtClean="0"/>
              <a:t>service</a:t>
            </a:r>
            <a:endParaRPr lang="en-US" sz="2400" baseline="0" dirty="0" smtClean="0"/>
          </a:p>
          <a:p>
            <a:pPr lvl="1"/>
            <a:r>
              <a:rPr lang="en-US" sz="2400" baseline="0" dirty="0" smtClean="0"/>
              <a:t>May result from sealed bids or negotiations</a:t>
            </a:r>
          </a:p>
          <a:p>
            <a:pPr lvl="1"/>
            <a:r>
              <a:rPr lang="en-US" sz="2400" dirty="0" smtClean="0"/>
              <a:t>Most often for supplies and standard </a:t>
            </a:r>
            <a:r>
              <a:rPr lang="en-US" sz="2400" dirty="0"/>
              <a:t>s</a:t>
            </a:r>
            <a:r>
              <a:rPr lang="en-US" sz="2400" dirty="0" smtClean="0"/>
              <a:t>ervices</a:t>
            </a:r>
            <a:r>
              <a:rPr lang="en-US" sz="2400" baseline="0" dirty="0" smtClean="0"/>
              <a:t> </a:t>
            </a:r>
          </a:p>
        </p:txBody>
      </p:sp>
      <p:pic>
        <p:nvPicPr>
          <p:cNvPr id="6" name="Picture 2" descr="C:\Users\sknox\AppData\Local\Microsoft\Windows\Temporary Internet Files\Content.Outlook\2QAJM4VE\NIH_Master_Logo_Vertical_2Color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52" y="6019800"/>
            <a:ext cx="883897" cy="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06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_x0020_To0 xmlns="e64061a7-bc73-4e36-8b6e-74220a960d58">
      <UserInfo>
        <DisplayName>Hartmann, Richard (NIH/NIAID) [E]</DisplayName>
        <AccountId>5099</AccountId>
        <AccountType/>
      </UserInfo>
    </Assigned_x0020_To0>
    <username xmlns="e64061a7-bc73-4e36-8b6e-74220a960d58" xsi:nil="true"/>
  </documentManagement>
</p:properties>
</file>

<file path=customXml/itemProps1.xml><?xml version="1.0" encoding="utf-8"?>
<ds:datastoreItem xmlns:ds="http://schemas.openxmlformats.org/officeDocument/2006/customXml" ds:itemID="{67FF634E-AD0B-464A-BC31-87081026A9BE}"/>
</file>

<file path=customXml/itemProps2.xml><?xml version="1.0" encoding="utf-8"?>
<ds:datastoreItem xmlns:ds="http://schemas.openxmlformats.org/officeDocument/2006/customXml" ds:itemID="{D761A082-24A0-432A-9020-A43664ECAAA3}"/>
</file>

<file path=customXml/itemProps3.xml><?xml version="1.0" encoding="utf-8"?>
<ds:datastoreItem xmlns:ds="http://schemas.openxmlformats.org/officeDocument/2006/customXml" ds:itemID="{804E7793-D51E-45B4-BA35-9E9E797A3F77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417</TotalTime>
  <Words>749</Words>
  <Application>Microsoft Office PowerPoint</Application>
  <PresentationFormat>On-screen Show (4:3)</PresentationFormat>
  <Paragraphs>141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Executive</vt:lpstr>
      <vt:lpstr>Office Theme</vt:lpstr>
      <vt:lpstr>NIH Research Contracts</vt:lpstr>
      <vt:lpstr>NIH Research Contracts</vt:lpstr>
      <vt:lpstr>FY12 NIH Spending Grants v/s R&amp;D contracts (in Billions) </vt:lpstr>
      <vt:lpstr>NIH Contract Spending</vt:lpstr>
      <vt:lpstr>NIH R&amp;D Contracts</vt:lpstr>
      <vt:lpstr>Contracts vs. Grants</vt:lpstr>
      <vt:lpstr>Similarities of Grants and Contracts</vt:lpstr>
      <vt:lpstr>What is a Contract?</vt:lpstr>
      <vt:lpstr>Types of Contracts</vt:lpstr>
      <vt:lpstr>Cost-Reimbursement</vt:lpstr>
      <vt:lpstr>R&amp;D Contracts Procedures</vt:lpstr>
      <vt:lpstr>Finding Contract Opportunities</vt:lpstr>
      <vt:lpstr> Finding Contract Opportunities</vt:lpstr>
      <vt:lpstr>PowerPoint Presentation</vt:lpstr>
      <vt:lpstr>Evaluation of Proposals</vt:lpstr>
      <vt:lpstr>Technical Evaluations</vt:lpstr>
      <vt:lpstr>Evaluation of Cost and Other Factors</vt:lpstr>
      <vt:lpstr>Competitive Range and Negotiations</vt:lpstr>
      <vt:lpstr>Award Selection</vt:lpstr>
      <vt:lpstr> Should You Submit a Proposal?  </vt:lpstr>
      <vt:lpstr>Things to Consider in a Proposal</vt:lpstr>
      <vt:lpstr>References</vt:lpstr>
      <vt:lpstr>WE VALUE YOUR INPUT!</vt:lpstr>
    </vt:vector>
  </TitlesOfParts>
  <Company>NIAID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Contracts - NIH Regional Seminar 2014</dc:title>
  <dc:creator>Hartmann, Richard (NIH/NIAID) [E]</dc:creator>
  <cp:lastModifiedBy>Krosnick, Sarah (NIH/OD) [V]</cp:lastModifiedBy>
  <cp:revision>29</cp:revision>
  <dcterms:created xsi:type="dcterms:W3CDTF">2014-05-29T13:03:26Z</dcterms:created>
  <dcterms:modified xsi:type="dcterms:W3CDTF">2014-06-19T13:57:35Z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0x0101004E06E598776B79408DE98D0C79F14201</vt:lpwstr>
  </property>
</Properties>
</file>